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1"/>
  </p:notesMasterIdLst>
  <p:handoutMasterIdLst>
    <p:handoutMasterId r:id="rId22"/>
  </p:handoutMasterIdLst>
  <p:sldIdLst>
    <p:sldId id="261" r:id="rId7"/>
    <p:sldId id="273" r:id="rId8"/>
    <p:sldId id="264" r:id="rId9"/>
    <p:sldId id="265" r:id="rId10"/>
    <p:sldId id="291" r:id="rId11"/>
    <p:sldId id="267" r:id="rId12"/>
    <p:sldId id="268" r:id="rId13"/>
    <p:sldId id="270" r:id="rId14"/>
    <p:sldId id="284" r:id="rId15"/>
    <p:sldId id="263" r:id="rId16"/>
    <p:sldId id="293" r:id="rId17"/>
    <p:sldId id="295" r:id="rId18"/>
    <p:sldId id="276" r:id="rId19"/>
    <p:sldId id="274"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3841" autoAdjust="0"/>
  </p:normalViewPr>
  <p:slideViewPr>
    <p:cSldViewPr snapToGrid="0" snapToObjects="1">
      <p:cViewPr varScale="1">
        <p:scale>
          <a:sx n="86" d="100"/>
          <a:sy n="86" d="100"/>
        </p:scale>
        <p:origin x="2361"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1/26/2024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1/26/2024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8627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61913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160596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26625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61672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38497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41428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coordinated effort</a:t>
            </a:r>
          </a:p>
          <a:p>
            <a:pPr marL="171450" indent="-171450">
              <a:buFont typeface="Arial" panose="020B0604020202020204" pitchFamily="34" charset="0"/>
              <a:buChar char="•"/>
            </a:pPr>
            <a:r>
              <a:rPr lang="en-US" dirty="0"/>
              <a:t>As mentioned before; recommendations help guide the RPO to submit projects for consideration</a:t>
            </a:r>
          </a:p>
          <a:p>
            <a:pPr marL="171450" indent="-171450">
              <a:buFont typeface="Arial" panose="020B0604020202020204" pitchFamily="34" charset="0"/>
              <a:buChar char="•"/>
            </a:pPr>
            <a:r>
              <a:rPr lang="en-US" dirty="0"/>
              <a:t>It is a common long range vision among various parties</a:t>
            </a:r>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208099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286528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4086970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Slide - Title, Short Text, Logo, Bar">
    <p:spTree>
      <p:nvGrpSpPr>
        <p:cNvPr id="1" name=""/>
        <p:cNvGrpSpPr/>
        <p:nvPr/>
      </p:nvGrpSpPr>
      <p:grpSpPr>
        <a:xfrm>
          <a:off x="0" y="0"/>
          <a:ext cx="0" cy="0"/>
          <a:chOff x="0" y="0"/>
          <a:chExt cx="0" cy="0"/>
        </a:xfrm>
      </p:grpSpPr>
      <p:sp>
        <p:nvSpPr>
          <p:cNvPr id="7" name="Rectangle 6"/>
          <p:cNvSpPr/>
          <p:nvPr/>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350" dirty="0">
              <a:solidFill>
                <a:prstClr val="white"/>
              </a:solidFill>
            </a:endParaRPr>
          </a:p>
        </p:txBody>
      </p:sp>
      <p:sp>
        <p:nvSpPr>
          <p:cNvPr id="2" name="Title 1"/>
          <p:cNvSpPr>
            <a:spLocks noGrp="1"/>
          </p:cNvSpPr>
          <p:nvPr>
            <p:ph type="title"/>
          </p:nvPr>
        </p:nvSpPr>
        <p:spPr>
          <a:xfrm>
            <a:off x="628650" y="98429"/>
            <a:ext cx="7886700" cy="1061245"/>
          </a:xfrm>
        </p:spPr>
        <p:txBody>
          <a:bodyPr>
            <a:normAutofit/>
          </a:bodyPr>
          <a:lstStyle>
            <a:lvl1pPr algn="ctr">
              <a:defRPr sz="27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500">
                <a:solidFill>
                  <a:srgbClr val="778591"/>
                </a:solidFill>
                <a:latin typeface="Arial" panose="020B0604020202020204" pitchFamily="34" charset="0"/>
                <a:cs typeface="Arial" panose="020B0604020202020204" pitchFamily="34" charset="0"/>
              </a:defRPr>
            </a:lvl1pPr>
            <a:lvl2pPr>
              <a:defRPr sz="135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1050">
                <a:solidFill>
                  <a:srgbClr val="778591"/>
                </a:solidFill>
                <a:latin typeface="Arial" panose="020B0604020202020204" pitchFamily="34" charset="0"/>
                <a:cs typeface="Arial" panose="020B0604020202020204" pitchFamily="34" charset="0"/>
              </a:defRPr>
            </a:lvl4pPr>
            <a:lvl5pPr>
              <a:defRPr sz="105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55435" y="6360313"/>
            <a:ext cx="2057400" cy="138112"/>
          </a:xfrm>
        </p:spPr>
        <p:txBody>
          <a:bodyPr/>
          <a:lstStyle>
            <a:lvl1pPr algn="l">
              <a:defRPr>
                <a:solidFill>
                  <a:schemeClr val="tx2"/>
                </a:solidFill>
              </a:defRPr>
            </a:lvl1pPr>
          </a:lstStyle>
          <a:p>
            <a:fld id="{11F27F3A-B3E9-41ED-AF8F-A365F10BB65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62611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 id="2147483674" r:id="rId6"/>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isothermalctp-demo.metroquest.co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tmanimasahun@ncdo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leg.net/EnactedLegislation/Statutes/HTML/BySection/Chapter_136/GS_136-66.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Stanly County Comprehensive Transportation Plan (CTP) Overview</a:t>
            </a:r>
          </a:p>
        </p:txBody>
      </p:sp>
      <p:sp>
        <p:nvSpPr>
          <p:cNvPr id="3" name="Subtitle 2"/>
          <p:cNvSpPr>
            <a:spLocks noGrp="1"/>
          </p:cNvSpPr>
          <p:nvPr>
            <p:ph type="subTitle" idx="1"/>
          </p:nvPr>
        </p:nvSpPr>
        <p:spPr>
          <a:xfrm>
            <a:off x="397918" y="5804084"/>
            <a:ext cx="6400800" cy="660400"/>
          </a:xfrm>
        </p:spPr>
        <p:txBody>
          <a:bodyPr/>
          <a:lstStyle/>
          <a:p>
            <a:r>
              <a:rPr lang="en-US" sz="1800" dirty="0" err="1"/>
              <a:t>Temilope</a:t>
            </a:r>
            <a:r>
              <a:rPr lang="en-US" sz="1800" dirty="0"/>
              <a:t> Animashaun, Roger Castillo</a:t>
            </a:r>
          </a:p>
          <a:p>
            <a:r>
              <a:rPr lang="en-US" sz="1800"/>
              <a:t>January 30, 2024</a:t>
            </a:r>
            <a:endParaRPr lang="en-US" sz="1800" dirty="0"/>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Documentation</a:t>
            </a:r>
          </a:p>
        </p:txBody>
      </p:sp>
      <p:sp>
        <p:nvSpPr>
          <p:cNvPr id="4" name="Slide Number Placeholder 3"/>
          <p:cNvSpPr>
            <a:spLocks noGrp="1"/>
          </p:cNvSpPr>
          <p:nvPr>
            <p:ph type="sldNum" sz="quarter" idx="12"/>
          </p:nvPr>
        </p:nvSpPr>
        <p:spPr/>
        <p:txBody>
          <a:bodyPr/>
          <a:lstStyle/>
          <a:p>
            <a:fld id="{11F27F3A-B3E9-41ED-AF8F-A365F10BB65F}" type="slidenum">
              <a:rPr lang="en-US" smtClean="0">
                <a:solidFill>
                  <a:srgbClr val="1F497D"/>
                </a:solidFill>
              </a:rPr>
              <a:pPr/>
              <a:t>10</a:t>
            </a:fld>
            <a:endParaRPr lang="en-US">
              <a:solidFill>
                <a:srgbClr val="1F497D"/>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66" y="1752600"/>
            <a:ext cx="331412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43" y="4114800"/>
            <a:ext cx="3325006" cy="2126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8989" y="4114800"/>
            <a:ext cx="332627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7782" y="870811"/>
            <a:ext cx="1905000" cy="29489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a:extLst>
              <a:ext uri="{FF2B5EF4-FFF2-40B4-BE49-F238E27FC236}">
                <a16:creationId xmlns:a16="http://schemas.microsoft.com/office/drawing/2014/main" id="{51DBD68E-D58B-4DDD-A140-C540E168FC36}"/>
              </a:ext>
            </a:extLst>
          </p:cNvPr>
          <p:cNvPicPr>
            <a:picLocks noChangeAspect="1"/>
          </p:cNvPicPr>
          <p:nvPr/>
        </p:nvPicPr>
        <p:blipFill>
          <a:blip r:embed="rId7"/>
          <a:stretch>
            <a:fillRect/>
          </a:stretch>
        </p:blipFill>
        <p:spPr>
          <a:xfrm>
            <a:off x="4211900" y="1290636"/>
            <a:ext cx="1905667" cy="2447930"/>
          </a:xfrm>
          <a:prstGeom prst="rect">
            <a:avLst/>
          </a:prstGeom>
        </p:spPr>
      </p:pic>
    </p:spTree>
    <p:extLst>
      <p:ext uri="{BB962C8B-B14F-4D97-AF65-F5344CB8AC3E}">
        <p14:creationId xmlns:p14="http://schemas.microsoft.com/office/powerpoint/2010/main" val="98341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6841-599B-4D99-B4A7-45DB44004ED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Public Involvement</a:t>
            </a:r>
          </a:p>
        </p:txBody>
      </p:sp>
      <p:sp>
        <p:nvSpPr>
          <p:cNvPr id="4" name="Slide Number Placeholder 3">
            <a:extLst>
              <a:ext uri="{FF2B5EF4-FFF2-40B4-BE49-F238E27FC236}">
                <a16:creationId xmlns:a16="http://schemas.microsoft.com/office/drawing/2014/main" id="{28145842-A092-4BCF-B5E4-D63A35B94B82}"/>
              </a:ext>
            </a:extLst>
          </p:cNvPr>
          <p:cNvSpPr>
            <a:spLocks noGrp="1"/>
          </p:cNvSpPr>
          <p:nvPr>
            <p:ph type="sldNum" sz="quarter" idx="12"/>
          </p:nvPr>
        </p:nvSpPr>
        <p:spPr/>
        <p:txBody>
          <a:bodyPr/>
          <a:lstStyle/>
          <a:p>
            <a:fld id="{11F27F3A-B3E9-41ED-AF8F-A365F10BB65F}" type="slidenum">
              <a:rPr lang="en-US" smtClean="0">
                <a:solidFill>
                  <a:srgbClr val="1F497D"/>
                </a:solidFill>
              </a:rPr>
              <a:pPr/>
              <a:t>11</a:t>
            </a:fld>
            <a:endParaRPr lang="en-US">
              <a:solidFill>
                <a:srgbClr val="1F497D"/>
              </a:solidFill>
            </a:endParaRPr>
          </a:p>
        </p:txBody>
      </p:sp>
      <p:sp>
        <p:nvSpPr>
          <p:cNvPr id="7" name="Text Placeholder 2">
            <a:extLst>
              <a:ext uri="{FF2B5EF4-FFF2-40B4-BE49-F238E27FC236}">
                <a16:creationId xmlns:a16="http://schemas.microsoft.com/office/drawing/2014/main" id="{3444071D-5047-48CB-A964-7DC3EB1BEAFB}"/>
              </a:ext>
            </a:extLst>
          </p:cNvPr>
          <p:cNvSpPr txBox="1">
            <a:spLocks/>
          </p:cNvSpPr>
          <p:nvPr/>
        </p:nvSpPr>
        <p:spPr>
          <a:xfrm>
            <a:off x="457200" y="1037985"/>
            <a:ext cx="7944338" cy="74392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Community Vision, Goals, and Objectives</a:t>
            </a:r>
          </a:p>
        </p:txBody>
      </p:sp>
      <p:pic>
        <p:nvPicPr>
          <p:cNvPr id="9" name="Picture 8">
            <a:extLst>
              <a:ext uri="{FF2B5EF4-FFF2-40B4-BE49-F238E27FC236}">
                <a16:creationId xmlns:a16="http://schemas.microsoft.com/office/drawing/2014/main" id="{00195CA6-83DD-4E6F-B025-0219B1908CB6}"/>
              </a:ext>
            </a:extLst>
          </p:cNvPr>
          <p:cNvPicPr>
            <a:picLocks noChangeAspect="1"/>
          </p:cNvPicPr>
          <p:nvPr/>
        </p:nvPicPr>
        <p:blipFill>
          <a:blip r:embed="rId3"/>
          <a:stretch>
            <a:fillRect/>
          </a:stretch>
        </p:blipFill>
        <p:spPr>
          <a:xfrm>
            <a:off x="5024681" y="1526439"/>
            <a:ext cx="3065837" cy="1940246"/>
          </a:xfrm>
          <a:prstGeom prst="rect">
            <a:avLst/>
          </a:prstGeom>
        </p:spPr>
      </p:pic>
      <p:pic>
        <p:nvPicPr>
          <p:cNvPr id="11" name="Picture 10">
            <a:extLst>
              <a:ext uri="{FF2B5EF4-FFF2-40B4-BE49-F238E27FC236}">
                <a16:creationId xmlns:a16="http://schemas.microsoft.com/office/drawing/2014/main" id="{D7E728CF-257F-4337-B6D7-CE2FD50DED25}"/>
              </a:ext>
            </a:extLst>
          </p:cNvPr>
          <p:cNvPicPr>
            <a:picLocks noChangeAspect="1"/>
          </p:cNvPicPr>
          <p:nvPr/>
        </p:nvPicPr>
        <p:blipFill>
          <a:blip r:embed="rId4"/>
          <a:stretch>
            <a:fillRect/>
          </a:stretch>
        </p:blipFill>
        <p:spPr>
          <a:xfrm>
            <a:off x="5024681" y="3596298"/>
            <a:ext cx="3072057" cy="1940246"/>
          </a:xfrm>
          <a:prstGeom prst="rect">
            <a:avLst/>
          </a:prstGeom>
        </p:spPr>
      </p:pic>
      <p:pic>
        <p:nvPicPr>
          <p:cNvPr id="13" name="Picture 12">
            <a:extLst>
              <a:ext uri="{FF2B5EF4-FFF2-40B4-BE49-F238E27FC236}">
                <a16:creationId xmlns:a16="http://schemas.microsoft.com/office/drawing/2014/main" id="{47E1045C-CDCB-47F1-871C-5ED7150394DC}"/>
              </a:ext>
            </a:extLst>
          </p:cNvPr>
          <p:cNvPicPr>
            <a:picLocks noChangeAspect="1"/>
          </p:cNvPicPr>
          <p:nvPr/>
        </p:nvPicPr>
        <p:blipFill>
          <a:blip r:embed="rId5"/>
          <a:stretch>
            <a:fillRect/>
          </a:stretch>
        </p:blipFill>
        <p:spPr>
          <a:xfrm>
            <a:off x="628651" y="1565570"/>
            <a:ext cx="3943350" cy="4078921"/>
          </a:xfrm>
          <a:prstGeom prst="rect">
            <a:avLst/>
          </a:prstGeom>
        </p:spPr>
      </p:pic>
      <p:sp>
        <p:nvSpPr>
          <p:cNvPr id="14" name="TextBox 13">
            <a:extLst>
              <a:ext uri="{FF2B5EF4-FFF2-40B4-BE49-F238E27FC236}">
                <a16:creationId xmlns:a16="http://schemas.microsoft.com/office/drawing/2014/main" id="{26522807-0419-4AB6-9386-A20C3E5E361C}"/>
              </a:ext>
            </a:extLst>
          </p:cNvPr>
          <p:cNvSpPr txBox="1"/>
          <p:nvPr/>
        </p:nvSpPr>
        <p:spPr>
          <a:xfrm>
            <a:off x="1094154" y="5783385"/>
            <a:ext cx="6838461" cy="307777"/>
          </a:xfrm>
          <a:prstGeom prst="rect">
            <a:avLst/>
          </a:prstGeom>
          <a:noFill/>
        </p:spPr>
        <p:txBody>
          <a:bodyPr wrap="square" rtlCol="0">
            <a:spAutoFit/>
          </a:bodyPr>
          <a:lstStyle/>
          <a:p>
            <a:pPr algn="ctr"/>
            <a:r>
              <a:rPr lang="en-US" sz="1400" dirty="0"/>
              <a:t>Example: </a:t>
            </a:r>
            <a:r>
              <a:rPr lang="en-US" sz="1400" dirty="0">
                <a:hlinkClick r:id="rId6"/>
              </a:rPr>
              <a:t>https://isothermalctp-demo.metroquest.com/</a:t>
            </a:r>
            <a:endParaRPr lang="en-US" sz="1400" dirty="0"/>
          </a:p>
        </p:txBody>
      </p:sp>
    </p:spTree>
    <p:extLst>
      <p:ext uri="{BB962C8B-B14F-4D97-AF65-F5344CB8AC3E}">
        <p14:creationId xmlns:p14="http://schemas.microsoft.com/office/powerpoint/2010/main" val="427446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41B4-9CF7-4232-A582-747CB029EBD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Identification of Studied Roads</a:t>
            </a:r>
          </a:p>
        </p:txBody>
      </p:sp>
      <p:sp>
        <p:nvSpPr>
          <p:cNvPr id="3" name="Content Placeholder 2">
            <a:extLst>
              <a:ext uri="{FF2B5EF4-FFF2-40B4-BE49-F238E27FC236}">
                <a16:creationId xmlns:a16="http://schemas.microsoft.com/office/drawing/2014/main" id="{D5F64121-DAA8-457B-9D21-9C56CE753154}"/>
              </a:ext>
            </a:extLst>
          </p:cNvPr>
          <p:cNvSpPr>
            <a:spLocks noGrp="1"/>
          </p:cNvSpPr>
          <p:nvPr>
            <p:ph idx="1"/>
          </p:nvPr>
        </p:nvSpPr>
        <p:spPr>
          <a:xfrm>
            <a:off x="255435" y="1072422"/>
            <a:ext cx="2622550" cy="1913055"/>
          </a:xfrm>
        </p:spPr>
        <p:txBody>
          <a:bodyPr>
            <a:noAutofit/>
          </a:bodyPr>
          <a:lstStyle/>
          <a:p>
            <a:r>
              <a:rPr lang="en-US" sz="1800" dirty="0"/>
              <a:t>Major Roadways</a:t>
            </a:r>
          </a:p>
          <a:p>
            <a:r>
              <a:rPr lang="en-US" sz="1800" dirty="0"/>
              <a:t>Highly Frequented Roads</a:t>
            </a:r>
          </a:p>
          <a:p>
            <a:r>
              <a:rPr lang="en-US" sz="1800" dirty="0"/>
              <a:t>Facilities that go through multiple municipalities</a:t>
            </a:r>
          </a:p>
          <a:p>
            <a:r>
              <a:rPr lang="en-US" sz="1800" dirty="0"/>
              <a:t>Important connectors</a:t>
            </a:r>
          </a:p>
        </p:txBody>
      </p:sp>
      <p:sp>
        <p:nvSpPr>
          <p:cNvPr id="4" name="Slide Number Placeholder 3">
            <a:extLst>
              <a:ext uri="{FF2B5EF4-FFF2-40B4-BE49-F238E27FC236}">
                <a16:creationId xmlns:a16="http://schemas.microsoft.com/office/drawing/2014/main" id="{70D31326-98F7-4D86-B316-103A884E97A6}"/>
              </a:ext>
            </a:extLst>
          </p:cNvPr>
          <p:cNvSpPr>
            <a:spLocks noGrp="1"/>
          </p:cNvSpPr>
          <p:nvPr>
            <p:ph type="sldNum" sz="quarter" idx="12"/>
          </p:nvPr>
        </p:nvSpPr>
        <p:spPr/>
        <p:txBody>
          <a:bodyPr/>
          <a:lstStyle/>
          <a:p>
            <a:fld id="{11F27F3A-B3E9-41ED-AF8F-A365F10BB65F}" type="slidenum">
              <a:rPr lang="en-US" smtClean="0">
                <a:solidFill>
                  <a:srgbClr val="1F497D"/>
                </a:solidFill>
              </a:rPr>
              <a:pPr/>
              <a:t>12</a:t>
            </a:fld>
            <a:endParaRPr lang="en-US">
              <a:solidFill>
                <a:srgbClr val="1F497D"/>
              </a:solidFill>
            </a:endParaRPr>
          </a:p>
        </p:txBody>
      </p:sp>
      <p:pic>
        <p:nvPicPr>
          <p:cNvPr id="7" name="Picture 6">
            <a:extLst>
              <a:ext uri="{FF2B5EF4-FFF2-40B4-BE49-F238E27FC236}">
                <a16:creationId xmlns:a16="http://schemas.microsoft.com/office/drawing/2014/main" id="{67CE65E7-E36A-08FD-A616-2FA9B8A62E13}"/>
              </a:ext>
            </a:extLst>
          </p:cNvPr>
          <p:cNvPicPr>
            <a:picLocks noChangeAspect="1"/>
          </p:cNvPicPr>
          <p:nvPr/>
        </p:nvPicPr>
        <p:blipFill>
          <a:blip r:embed="rId2"/>
          <a:stretch>
            <a:fillRect/>
          </a:stretch>
        </p:blipFill>
        <p:spPr>
          <a:xfrm>
            <a:off x="2877985" y="1072421"/>
            <a:ext cx="6035564" cy="5287891"/>
          </a:xfrm>
          <a:prstGeom prst="rect">
            <a:avLst/>
          </a:prstGeom>
        </p:spPr>
      </p:pic>
    </p:spTree>
    <p:extLst>
      <p:ext uri="{BB962C8B-B14F-4D97-AF65-F5344CB8AC3E}">
        <p14:creationId xmlns:p14="http://schemas.microsoft.com/office/powerpoint/2010/main" val="234711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err="1"/>
              <a:t>Temilope</a:t>
            </a:r>
            <a:r>
              <a:rPr lang="en-US" sz="2400" b="1" dirty="0"/>
              <a:t> Animashaun, </a:t>
            </a:r>
            <a:r>
              <a:rPr lang="en-US" sz="2400" b="1" dirty="0">
                <a:hlinkClick r:id="rId3"/>
              </a:rPr>
              <a:t>tmanimashaun@ncdot.gov</a:t>
            </a:r>
            <a:r>
              <a:rPr lang="en-US" sz="2400" dirty="0"/>
              <a:t>,                  (919)-707-0931	(Project Engineer)</a:t>
            </a:r>
          </a:p>
          <a:p>
            <a:pPr lvl="1"/>
            <a:r>
              <a:rPr lang="en-US" sz="2400" b="1" dirty="0"/>
              <a:t>Roger Castillo</a:t>
            </a:r>
            <a:r>
              <a:rPr lang="en-US" sz="2400" dirty="0"/>
              <a:t>, </a:t>
            </a:r>
            <a:r>
              <a:rPr lang="en-US" sz="2400" dirty="0">
                <a:hlinkClick r:id="rId4"/>
              </a:rPr>
              <a:t>ricastillo@ncdot.gov</a:t>
            </a:r>
            <a:r>
              <a:rPr lang="en-US" sz="2400" dirty="0"/>
              <a:t>, (919) 707-0942 (Project Engineer)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0360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14</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CTP?</a:t>
            </a:r>
          </a:p>
        </p:txBody>
      </p:sp>
      <p:sp>
        <p:nvSpPr>
          <p:cNvPr id="3" name="Text Placeholder 2"/>
          <p:cNvSpPr>
            <a:spLocks noGrp="1"/>
          </p:cNvSpPr>
          <p:nvPr>
            <p:ph type="body" sz="quarter" idx="11"/>
          </p:nvPr>
        </p:nvSpPr>
        <p:spPr/>
        <p:txBody>
          <a:bodyPr/>
          <a:lstStyle/>
          <a:p>
            <a:pPr>
              <a:spcBef>
                <a:spcPts val="1200"/>
              </a:spcBef>
            </a:pPr>
            <a:r>
              <a:rPr lang="en-US" sz="2800" b="1" u="sng" dirty="0"/>
              <a:t>C</a:t>
            </a:r>
            <a:r>
              <a:rPr lang="en-US" sz="2800" dirty="0"/>
              <a:t>omprehensive </a:t>
            </a:r>
            <a:r>
              <a:rPr lang="en-US" sz="2800" b="1" u="sng" dirty="0"/>
              <a:t>T</a:t>
            </a:r>
            <a:r>
              <a:rPr lang="en-US" sz="2800" dirty="0"/>
              <a:t>ransportation </a:t>
            </a:r>
            <a:r>
              <a:rPr lang="en-US" sz="2800" b="1" u="sng" dirty="0"/>
              <a:t>P</a:t>
            </a:r>
            <a:r>
              <a:rPr lang="en-US" sz="2800" dirty="0"/>
              <a:t>lan</a:t>
            </a:r>
          </a:p>
          <a:p>
            <a:pPr>
              <a:spcBef>
                <a:spcPts val="1200"/>
              </a:spcBef>
            </a:pPr>
            <a:r>
              <a:rPr lang="en-US" altLang="en-US" sz="2800" dirty="0"/>
              <a:t>Long-range, multi-modal transportation plan</a:t>
            </a:r>
            <a:endParaRPr lang="en-US" sz="2800" dirty="0"/>
          </a:p>
          <a:p>
            <a:pPr lvl="1">
              <a:spcBef>
                <a:spcPts val="1200"/>
              </a:spcBef>
            </a:pPr>
            <a:r>
              <a:rPr lang="en-US" dirty="0"/>
              <a:t>25 to 30 year planning period</a:t>
            </a:r>
          </a:p>
          <a:p>
            <a:pPr lvl="1">
              <a:spcBef>
                <a:spcPts val="1200"/>
              </a:spcBef>
            </a:pPr>
            <a:r>
              <a:rPr lang="en-US" dirty="0"/>
              <a:t>Vision plan</a:t>
            </a:r>
          </a:p>
          <a:p>
            <a:pPr>
              <a:spcBef>
                <a:spcPts val="1200"/>
              </a:spcBef>
            </a:pPr>
            <a:r>
              <a:rPr lang="en-US" sz="2800" dirty="0"/>
              <a:t>Developed cooperatively among local stakeholders, Rural Planning Organization (RPO), and NCDOT</a:t>
            </a:r>
          </a:p>
          <a:p>
            <a:pPr>
              <a:spcBef>
                <a:spcPts val="1200"/>
              </a:spcBef>
            </a:pPr>
            <a:r>
              <a:rPr lang="en-US" sz="2800" dirty="0"/>
              <a:t>Incorporates Land Use plans, community &amp; statewide goals</a:t>
            </a:r>
          </a:p>
        </p:txBody>
      </p:sp>
      <p:sp>
        <p:nvSpPr>
          <p:cNvPr id="4" name="Text Placeholder 3"/>
          <p:cNvSpPr>
            <a:spLocks noGrp="1"/>
          </p:cNvSpPr>
          <p:nvPr>
            <p:ph type="body" sz="quarter" idx="12"/>
          </p:nvPr>
        </p:nvSpPr>
        <p:spPr/>
        <p:txBody>
          <a:bodyPr/>
          <a:lstStyle/>
          <a:p>
            <a:r>
              <a:rPr lang="en-US" dirty="0"/>
              <a:t>Anson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Tree>
    <p:extLst>
      <p:ext uri="{BB962C8B-B14F-4D97-AF65-F5344CB8AC3E}">
        <p14:creationId xmlns:p14="http://schemas.microsoft.com/office/powerpoint/2010/main" val="260295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1240166"/>
            <a:ext cx="8229600" cy="5017759"/>
          </a:xfrm>
        </p:spPr>
        <p:txBody>
          <a:bodyPr/>
          <a:lstStyle/>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20" name="Rectangle 3"/>
          <p:cNvSpPr>
            <a:spLocks noChangeArrowheads="1"/>
          </p:cNvSpPr>
          <p:nvPr/>
        </p:nvSpPr>
        <p:spPr bwMode="auto">
          <a:xfrm>
            <a:off x="517070" y="1358976"/>
            <a:ext cx="4007069" cy="652185"/>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Long-Range Planning    CTP</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Determining the Need</a:t>
            </a:r>
            <a:endParaRPr lang="en-US" dirty="0">
              <a:solidFill>
                <a:schemeClr val="tx1"/>
              </a:solidFill>
              <a:latin typeface="Arial" charset="0"/>
            </a:endParaRPr>
          </a:p>
        </p:txBody>
      </p:sp>
      <p:sp>
        <p:nvSpPr>
          <p:cNvPr id="21" name="Rectangle 4"/>
          <p:cNvSpPr>
            <a:spLocks noChangeArrowheads="1"/>
          </p:cNvSpPr>
          <p:nvPr/>
        </p:nvSpPr>
        <p:spPr bwMode="auto">
          <a:xfrm>
            <a:off x="1408599" y="3074279"/>
            <a:ext cx="5027467" cy="668315"/>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chemeClr val="tx1"/>
                </a:solidFill>
                <a:latin typeface="Arial" charset="0"/>
              </a:rPr>
              <a:t>Program Development</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Funding the Projects</a:t>
            </a:r>
            <a:endParaRPr lang="en-US" dirty="0">
              <a:solidFill>
                <a:schemeClr val="tx1"/>
              </a:solidFill>
              <a:latin typeface="Arial" charset="0"/>
            </a:endParaRPr>
          </a:p>
        </p:txBody>
      </p:sp>
      <p:sp>
        <p:nvSpPr>
          <p:cNvPr id="22" name="Rectangle 5"/>
          <p:cNvSpPr>
            <a:spLocks noChangeArrowheads="1"/>
          </p:cNvSpPr>
          <p:nvPr/>
        </p:nvSpPr>
        <p:spPr bwMode="auto">
          <a:xfrm>
            <a:off x="1920361" y="3915344"/>
            <a:ext cx="4978843" cy="622585"/>
          </a:xfrm>
          <a:prstGeom prst="rect">
            <a:avLst/>
          </a:prstGeom>
          <a:solidFill>
            <a:srgbClr val="CC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Project Planning</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Minimizing the Impacts</a:t>
            </a:r>
            <a:endParaRPr lang="en-US" dirty="0">
              <a:solidFill>
                <a:schemeClr val="tx1"/>
              </a:solidFill>
              <a:latin typeface="Arial" charset="0"/>
            </a:endParaRPr>
          </a:p>
        </p:txBody>
      </p:sp>
      <p:sp>
        <p:nvSpPr>
          <p:cNvPr id="23" name="Rectangle 6"/>
          <p:cNvSpPr>
            <a:spLocks noChangeArrowheads="1"/>
          </p:cNvSpPr>
          <p:nvPr/>
        </p:nvSpPr>
        <p:spPr bwMode="auto">
          <a:xfrm>
            <a:off x="2392367" y="4700317"/>
            <a:ext cx="5053101" cy="582980"/>
          </a:xfrm>
          <a:prstGeom prst="rect">
            <a:avLst/>
          </a:prstGeom>
          <a:solidFill>
            <a:srgbClr val="0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Project Design</a:t>
            </a:r>
            <a:endParaRPr lang="en-US" dirty="0">
              <a:solidFill>
                <a:schemeClr val="tx1"/>
              </a:solidFill>
              <a:latin typeface="Arial" charset="0"/>
            </a:endParaRPr>
          </a:p>
          <a:p>
            <a:pPr algn="ctr">
              <a:defRPr/>
            </a:pPr>
            <a:r>
              <a:rPr lang="en-US" dirty="0">
                <a:solidFill>
                  <a:schemeClr val="tx1"/>
                </a:solidFill>
                <a:effectLst>
                  <a:outerShdw blurRad="38100" dist="38100" dir="2700000" algn="tl">
                    <a:srgbClr val="000000"/>
                  </a:outerShdw>
                </a:effectLst>
                <a:latin typeface="Arial" charset="0"/>
              </a:rPr>
              <a:t>Design &amp; Right-of-Way (ROW)</a:t>
            </a:r>
            <a:endParaRPr lang="en-US" dirty="0">
              <a:solidFill>
                <a:schemeClr val="tx1"/>
              </a:solidFill>
              <a:latin typeface="Arial" charset="0"/>
            </a:endParaRPr>
          </a:p>
        </p:txBody>
      </p:sp>
      <p:sp>
        <p:nvSpPr>
          <p:cNvPr id="24" name="AutoShape 7"/>
          <p:cNvSpPr>
            <a:spLocks noChangeArrowheads="1"/>
          </p:cNvSpPr>
          <p:nvPr/>
        </p:nvSpPr>
        <p:spPr bwMode="auto">
          <a:xfrm flipV="1">
            <a:off x="1969691" y="4577016"/>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8"/>
          <p:cNvSpPr>
            <a:spLocks noChangeArrowheads="1"/>
          </p:cNvSpPr>
          <p:nvPr/>
        </p:nvSpPr>
        <p:spPr bwMode="auto">
          <a:xfrm>
            <a:off x="2835553" y="5489480"/>
            <a:ext cx="5387614" cy="56818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dirty="0">
                <a:solidFill>
                  <a:srgbClr val="FFFF00"/>
                </a:solidFill>
                <a:latin typeface="Arial" charset="0"/>
              </a:rPr>
              <a:t>Construction, Maintenance, Operations</a:t>
            </a:r>
            <a:endParaRPr lang="en-US" b="1"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Building &amp; Maintaining the Road</a:t>
            </a:r>
            <a:endParaRPr lang="en-US" b="1" dirty="0">
              <a:solidFill>
                <a:schemeClr val="tx1"/>
              </a:solidFill>
              <a:latin typeface="Arial" charset="0"/>
            </a:endParaRPr>
          </a:p>
        </p:txBody>
      </p:sp>
      <p:sp>
        <p:nvSpPr>
          <p:cNvPr id="26" name="AutoShape 9"/>
          <p:cNvSpPr>
            <a:spLocks noChangeArrowheads="1"/>
          </p:cNvSpPr>
          <p:nvPr/>
        </p:nvSpPr>
        <p:spPr bwMode="auto">
          <a:xfrm flipV="1">
            <a:off x="1006235" y="2958915"/>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0"/>
          <p:cNvSpPr>
            <a:spLocks noChangeArrowheads="1"/>
          </p:cNvSpPr>
          <p:nvPr/>
        </p:nvSpPr>
        <p:spPr bwMode="auto">
          <a:xfrm flipV="1">
            <a:off x="586470" y="2088601"/>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11"/>
          <p:cNvSpPr>
            <a:spLocks noChangeArrowheads="1"/>
          </p:cNvSpPr>
          <p:nvPr/>
        </p:nvSpPr>
        <p:spPr bwMode="auto">
          <a:xfrm flipV="1">
            <a:off x="2392368" y="5352683"/>
            <a:ext cx="352633" cy="579109"/>
          </a:xfrm>
          <a:custGeom>
            <a:avLst/>
            <a:gdLst>
              <a:gd name="T0" fmla="*/ 75862994 w 21600"/>
              <a:gd name="T1" fmla="*/ 0 h 21600"/>
              <a:gd name="T2" fmla="*/ 75862994 w 21600"/>
              <a:gd name="T3" fmla="*/ 299727834 h 21600"/>
              <a:gd name="T4" fmla="*/ 11344401 w 21600"/>
              <a:gd name="T5" fmla="*/ 532499554 h 21600"/>
              <a:gd name="T6" fmla="*/ 101633817 w 21600"/>
              <a:gd name="T7" fmla="*/ 149863932 h 21600"/>
              <a:gd name="T8" fmla="*/ 17694720 60000 65536"/>
              <a:gd name="T9" fmla="*/ 5898240 60000 65536"/>
              <a:gd name="T10" fmla="*/ 5898240 60000 65536"/>
              <a:gd name="T11" fmla="*/ 0 60000 65536"/>
              <a:gd name="T12" fmla="*/ 12427 w 21600"/>
              <a:gd name="T13" fmla="*/ 3720 h 21600"/>
              <a:gd name="T14" fmla="*/ 19475 w 21600"/>
              <a:gd name="T15" fmla="*/ 8438 h 21600"/>
            </a:gdLst>
            <a:ahLst/>
            <a:cxnLst>
              <a:cxn ang="T8">
                <a:pos x="T0" y="T1"/>
              </a:cxn>
              <a:cxn ang="T9">
                <a:pos x="T2" y="T3"/>
              </a:cxn>
              <a:cxn ang="T10">
                <a:pos x="T4" y="T5"/>
              </a:cxn>
              <a:cxn ang="T11">
                <a:pos x="T6" y="T7"/>
              </a:cxn>
            </a:cxnLst>
            <a:rect l="T12" t="T13" r="T14" b="T15"/>
            <a:pathLst>
              <a:path w="21600" h="21600">
                <a:moveTo>
                  <a:pt x="21600" y="6079"/>
                </a:moveTo>
                <a:lnTo>
                  <a:pt x="16123" y="0"/>
                </a:lnTo>
                <a:lnTo>
                  <a:pt x="16123" y="3720"/>
                </a:lnTo>
                <a:lnTo>
                  <a:pt x="12427" y="3720"/>
                </a:lnTo>
                <a:cubicBezTo>
                  <a:pt x="5564" y="3720"/>
                  <a:pt x="0" y="7498"/>
                  <a:pt x="0" y="12158"/>
                </a:cubicBezTo>
                <a:lnTo>
                  <a:pt x="0" y="21600"/>
                </a:lnTo>
                <a:lnTo>
                  <a:pt x="4822" y="21600"/>
                </a:lnTo>
                <a:lnTo>
                  <a:pt x="4822" y="12158"/>
                </a:lnTo>
                <a:cubicBezTo>
                  <a:pt x="4822" y="10104"/>
                  <a:pt x="8227" y="8438"/>
                  <a:pt x="12427" y="8438"/>
                </a:cubicBezTo>
                <a:lnTo>
                  <a:pt x="16123" y="8438"/>
                </a:lnTo>
                <a:lnTo>
                  <a:pt x="16123" y="12158"/>
                </a:lnTo>
                <a:lnTo>
                  <a:pt x="21600" y="6079"/>
                </a:lnTo>
                <a:close/>
              </a:path>
            </a:pathLst>
          </a:custGeom>
          <a:solidFill>
            <a:srgbClr val="3333FF"/>
          </a:solidFill>
          <a:ln w="12699">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12"/>
          <p:cNvSpPr>
            <a:spLocks noChangeArrowheads="1"/>
          </p:cNvSpPr>
          <p:nvPr/>
        </p:nvSpPr>
        <p:spPr bwMode="auto">
          <a:xfrm rot="10800000">
            <a:off x="4748671" y="1253640"/>
            <a:ext cx="2301397" cy="772145"/>
          </a:xfrm>
          <a:prstGeom prst="rightArrow">
            <a:avLst>
              <a:gd name="adj1" fmla="val 50000"/>
              <a:gd name="adj2" fmla="val 70455"/>
            </a:avLst>
          </a:prstGeom>
          <a:solidFill>
            <a:schemeClr val="hlink"/>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 name="Rectangle 4"/>
          <p:cNvSpPr>
            <a:spLocks noChangeArrowheads="1"/>
          </p:cNvSpPr>
          <p:nvPr/>
        </p:nvSpPr>
        <p:spPr bwMode="auto">
          <a:xfrm>
            <a:off x="1006234" y="2208462"/>
            <a:ext cx="4893135" cy="668315"/>
          </a:xfrm>
          <a:prstGeom prst="rect">
            <a:avLst/>
          </a:prstGeom>
          <a:solidFill>
            <a:schemeClr val="accent3">
              <a:lumMod val="75000"/>
            </a:schemeClr>
          </a:solidFill>
          <a:ln w="12700">
            <a:solidFill>
              <a:schemeClr val="tx1"/>
            </a:solidFill>
            <a:miter lim="800000"/>
            <a:headEnd type="none" w="sm" len="sm"/>
            <a:tailEnd type="none" w="sm" len="sm"/>
          </a:ln>
          <a:effectLst/>
        </p:spPr>
        <p:txBody>
          <a:bodyPr wrap="none" anchor="ctr"/>
          <a:lstStyle/>
          <a:p>
            <a:pPr algn="ctr">
              <a:defRPr/>
            </a:pPr>
            <a:r>
              <a:rPr lang="en-US" b="1" dirty="0">
                <a:solidFill>
                  <a:schemeClr val="tx1"/>
                </a:solidFill>
                <a:latin typeface="Arial" charset="0"/>
              </a:rPr>
              <a:t>North Carolina Prioritization Process</a:t>
            </a:r>
            <a:endParaRPr lang="en-US" dirty="0">
              <a:solidFill>
                <a:schemeClr val="tx1"/>
              </a:solidFill>
              <a:latin typeface="Arial" charset="0"/>
            </a:endParaRPr>
          </a:p>
          <a:p>
            <a:pPr algn="ctr">
              <a:defRPr/>
            </a:pPr>
            <a:r>
              <a:rPr lang="en-US" dirty="0">
                <a:solidFill>
                  <a:srgbClr val="FC0128"/>
                </a:solidFill>
                <a:effectLst>
                  <a:outerShdw blurRad="38100" dist="38100" dir="2700000" algn="tl">
                    <a:srgbClr val="000000"/>
                  </a:outerShdw>
                </a:effectLst>
                <a:latin typeface="Arial" charset="0"/>
              </a:rPr>
              <a:t>Project given a score for funding consideration</a:t>
            </a:r>
            <a:endParaRPr lang="en-US" dirty="0">
              <a:solidFill>
                <a:schemeClr val="tx1"/>
              </a:solidFill>
              <a:latin typeface="Arial" charset="0"/>
            </a:endParaRPr>
          </a:p>
        </p:txBody>
      </p:sp>
      <p:sp>
        <p:nvSpPr>
          <p:cNvPr id="30" name="Title 29"/>
          <p:cNvSpPr>
            <a:spLocks noGrp="1"/>
          </p:cNvSpPr>
          <p:nvPr>
            <p:ph type="title"/>
          </p:nvPr>
        </p:nvSpPr>
        <p:spPr>
          <a:xfrm>
            <a:off x="276045" y="469900"/>
            <a:ext cx="8660921" cy="726688"/>
          </a:xfrm>
        </p:spPr>
        <p:txBody>
          <a:bodyPr/>
          <a:lstStyle/>
          <a:p>
            <a:r>
              <a:rPr lang="en-US" sz="3200" dirty="0">
                <a:solidFill>
                  <a:schemeClr val="tx1"/>
                </a:solidFill>
              </a:rPr>
              <a:t>Where does the CTP fit into the “Big Picture”?</a:t>
            </a:r>
          </a:p>
        </p:txBody>
      </p:sp>
      <p:sp>
        <p:nvSpPr>
          <p:cNvPr id="33" name="Text Placeholder 3">
            <a:extLst>
              <a:ext uri="{FF2B5EF4-FFF2-40B4-BE49-F238E27FC236}">
                <a16:creationId xmlns:a16="http://schemas.microsoft.com/office/drawing/2014/main" id="{1E8F3D63-3FF5-426B-BFAC-60CBE8E949C4}"/>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14705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CTP Needed?</a:t>
            </a:r>
          </a:p>
        </p:txBody>
      </p:sp>
      <p:sp>
        <p:nvSpPr>
          <p:cNvPr id="3" name="Text Placeholder 2"/>
          <p:cNvSpPr>
            <a:spLocks noGrp="1"/>
          </p:cNvSpPr>
          <p:nvPr>
            <p:ph type="body" sz="quarter" idx="11"/>
          </p:nvPr>
        </p:nvSpPr>
        <p:spPr/>
        <p:txBody>
          <a:bodyPr/>
          <a:lstStyle/>
          <a:p>
            <a:pPr marL="0" indent="0">
              <a:buNone/>
            </a:pPr>
            <a:r>
              <a:rPr lang="en-US" dirty="0"/>
              <a:t> </a:t>
            </a:r>
            <a:r>
              <a:rPr lang="en-US" sz="2000" b="1" dirty="0"/>
              <a:t>§ </a:t>
            </a:r>
            <a:r>
              <a:rPr lang="en-US" altLang="en-US" sz="2000" b="1" dirty="0"/>
              <a:t>G.S. 136-66.2 </a:t>
            </a:r>
            <a:r>
              <a:rPr lang="en-US" altLang="en-US" sz="2000" dirty="0"/>
              <a:t>– Development of a coordinated transportation system and provisions for streets and highways in and around municipalities</a:t>
            </a:r>
            <a:r>
              <a:rPr lang="en-US" altLang="en-US" sz="2000" baseline="30000" dirty="0"/>
              <a:t>1</a:t>
            </a:r>
            <a:r>
              <a:rPr lang="en-US" altLang="en-US" sz="2000" dirty="0"/>
              <a:t>.</a:t>
            </a:r>
          </a:p>
          <a:p>
            <a:pPr marL="0" indent="0">
              <a:buNone/>
            </a:pPr>
            <a:endParaRPr lang="en-US" altLang="en-US" sz="2000" dirty="0"/>
          </a:p>
          <a:p>
            <a:pPr marL="0" indent="0">
              <a:buNone/>
            </a:pPr>
            <a:r>
              <a:rPr lang="en-US" sz="2000" u="sng" dirty="0"/>
              <a:t>First Part of (a):</a:t>
            </a:r>
          </a:p>
          <a:p>
            <a:pPr marL="0" indent="0" algn="ctr">
              <a:buNone/>
            </a:pPr>
            <a:r>
              <a:rPr lang="en-US" sz="2000" dirty="0"/>
              <a:t> </a:t>
            </a:r>
            <a:r>
              <a:rPr lang="en-US" sz="2000" i="1" dirty="0"/>
              <a:t>Each municipality, not located within a metropolitan planning organization (MPO) as recognized in G.S. 136-200.1, with the cooperation of the Department of Transportation, shall develop a comprehensive transportation plan that will serve present and anticipated travel demand in and around the municipality.</a:t>
            </a:r>
          </a:p>
          <a:p>
            <a:pPr marL="0" indent="0" algn="ctr">
              <a:buNone/>
            </a:pPr>
            <a:endParaRPr lang="en-US" sz="2000" i="1" dirty="0"/>
          </a:p>
          <a:p>
            <a:pPr marL="0" indent="0">
              <a:buNone/>
            </a:pPr>
            <a:r>
              <a:rPr lang="en-US" sz="2000" baseline="30000" dirty="0"/>
              <a:t>1</a:t>
            </a:r>
            <a:r>
              <a:rPr lang="en-US" sz="2000" dirty="0">
                <a:hlinkClick r:id="rId3"/>
              </a:rPr>
              <a:t>http://www.ncleg.net/EnactedLegislation/Statutes/HTML/BySection/Chapter_136/GS_136-66.2.html</a:t>
            </a:r>
            <a:r>
              <a:rPr lang="en-US" sz="2000" i="1" dirty="0"/>
              <a:t> </a:t>
            </a:r>
            <a:endParaRPr lang="en-US" altLang="en-US" sz="2000" i="1"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E9C97296-6267-41A9-A46C-C1D3F73DAC97}"/>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128090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D82-D578-4DD4-A12A-BCC4AE66358A}"/>
              </a:ext>
            </a:extLst>
          </p:cNvPr>
          <p:cNvSpPr>
            <a:spLocks noGrp="1"/>
          </p:cNvSpPr>
          <p:nvPr>
            <p:ph type="title"/>
          </p:nvPr>
        </p:nvSpPr>
        <p:spPr/>
        <p:txBody>
          <a:bodyPr/>
          <a:lstStyle/>
          <a:p>
            <a:r>
              <a:rPr lang="en-US" dirty="0"/>
              <a:t>Stanly County</a:t>
            </a:r>
          </a:p>
        </p:txBody>
      </p:sp>
      <p:sp>
        <p:nvSpPr>
          <p:cNvPr id="5" name="Slide Number Placeholder 4">
            <a:extLst>
              <a:ext uri="{FF2B5EF4-FFF2-40B4-BE49-F238E27FC236}">
                <a16:creationId xmlns:a16="http://schemas.microsoft.com/office/drawing/2014/main" id="{8BCA0223-901F-47AA-8B83-6C83F8C1C621}"/>
              </a:ext>
            </a:extLst>
          </p:cNvPr>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sp>
        <p:nvSpPr>
          <p:cNvPr id="8" name="Text Placeholder 3">
            <a:extLst>
              <a:ext uri="{FF2B5EF4-FFF2-40B4-BE49-F238E27FC236}">
                <a16:creationId xmlns:a16="http://schemas.microsoft.com/office/drawing/2014/main" id="{1E7B9B96-2060-4C05-AB4B-C28F6A8D5BDA}"/>
              </a:ext>
            </a:extLst>
          </p:cNvPr>
          <p:cNvSpPr txBox="1">
            <a:spLocks/>
          </p:cNvSpPr>
          <p:nvPr/>
        </p:nvSpPr>
        <p:spPr bwMode="auto">
          <a:xfrm>
            <a:off x="4838701" y="88900"/>
            <a:ext cx="3848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Anson County CTP</a:t>
            </a:r>
            <a:endParaRPr lang="en-US" dirty="0"/>
          </a:p>
        </p:txBody>
      </p:sp>
      <p:pic>
        <p:nvPicPr>
          <p:cNvPr id="6" name="Picture 5">
            <a:extLst>
              <a:ext uri="{FF2B5EF4-FFF2-40B4-BE49-F238E27FC236}">
                <a16:creationId xmlns:a16="http://schemas.microsoft.com/office/drawing/2014/main" id="{FE235390-7C2A-8A70-9DB4-3C89930E7234}"/>
              </a:ext>
            </a:extLst>
          </p:cNvPr>
          <p:cNvPicPr>
            <a:picLocks noChangeAspect="1"/>
          </p:cNvPicPr>
          <p:nvPr/>
        </p:nvPicPr>
        <p:blipFill>
          <a:blip r:embed="rId3"/>
          <a:stretch>
            <a:fillRect/>
          </a:stretch>
        </p:blipFill>
        <p:spPr>
          <a:xfrm>
            <a:off x="3268807" y="2793216"/>
            <a:ext cx="2871159" cy="3662192"/>
          </a:xfrm>
          <a:prstGeom prst="rect">
            <a:avLst/>
          </a:prstGeom>
        </p:spPr>
      </p:pic>
      <p:pic>
        <p:nvPicPr>
          <p:cNvPr id="4" name="Picture 3">
            <a:extLst>
              <a:ext uri="{FF2B5EF4-FFF2-40B4-BE49-F238E27FC236}">
                <a16:creationId xmlns:a16="http://schemas.microsoft.com/office/drawing/2014/main" id="{F1EDFFD5-4392-A7A8-DD95-3A88548572CE}"/>
              </a:ext>
            </a:extLst>
          </p:cNvPr>
          <p:cNvPicPr>
            <a:picLocks noChangeAspect="1"/>
          </p:cNvPicPr>
          <p:nvPr/>
        </p:nvPicPr>
        <p:blipFill>
          <a:blip r:embed="rId4"/>
          <a:stretch>
            <a:fillRect/>
          </a:stretch>
        </p:blipFill>
        <p:spPr>
          <a:xfrm>
            <a:off x="332509" y="1291383"/>
            <a:ext cx="2871158" cy="3715892"/>
          </a:xfrm>
          <a:prstGeom prst="rect">
            <a:avLst/>
          </a:prstGeom>
        </p:spPr>
      </p:pic>
      <p:pic>
        <p:nvPicPr>
          <p:cNvPr id="10" name="Picture 9">
            <a:extLst>
              <a:ext uri="{FF2B5EF4-FFF2-40B4-BE49-F238E27FC236}">
                <a16:creationId xmlns:a16="http://schemas.microsoft.com/office/drawing/2014/main" id="{2DB78629-47C5-797C-333C-20070A364294}"/>
              </a:ext>
            </a:extLst>
          </p:cNvPr>
          <p:cNvPicPr>
            <a:picLocks noChangeAspect="1"/>
          </p:cNvPicPr>
          <p:nvPr/>
        </p:nvPicPr>
        <p:blipFill>
          <a:blip r:embed="rId5"/>
          <a:stretch>
            <a:fillRect/>
          </a:stretch>
        </p:blipFill>
        <p:spPr>
          <a:xfrm>
            <a:off x="6139966" y="1291383"/>
            <a:ext cx="2860771" cy="3715892"/>
          </a:xfrm>
          <a:prstGeom prst="rect">
            <a:avLst/>
          </a:prstGeom>
        </p:spPr>
      </p:pic>
    </p:spTree>
    <p:extLst>
      <p:ext uri="{BB962C8B-B14F-4D97-AF65-F5344CB8AC3E}">
        <p14:creationId xmlns:p14="http://schemas.microsoft.com/office/powerpoint/2010/main" val="136764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900"/>
            <a:ext cx="8229600" cy="686040"/>
          </a:xfrm>
        </p:spPr>
        <p:txBody>
          <a:bodyPr/>
          <a:lstStyle/>
          <a:p>
            <a:r>
              <a:rPr lang="en-US" sz="3600" dirty="0"/>
              <a:t>What is in a CTP?</a:t>
            </a:r>
          </a:p>
        </p:txBody>
      </p:sp>
      <p:sp>
        <p:nvSpPr>
          <p:cNvPr id="3" name="Text Placeholder 2"/>
          <p:cNvSpPr>
            <a:spLocks noGrp="1"/>
          </p:cNvSpPr>
          <p:nvPr>
            <p:ph type="body" sz="quarter" idx="11"/>
          </p:nvPr>
        </p:nvSpPr>
        <p:spPr>
          <a:xfrm>
            <a:off x="457200" y="1037985"/>
            <a:ext cx="8229600" cy="4524375"/>
          </a:xfrm>
        </p:spPr>
        <p:txBody>
          <a:bodyPr/>
          <a:lstStyle/>
          <a:p>
            <a:r>
              <a:rPr lang="en-US" sz="2000" dirty="0"/>
              <a:t>Multimodal Maps</a:t>
            </a:r>
          </a:p>
          <a:p>
            <a:pPr lvl="1"/>
            <a:r>
              <a:rPr lang="en-US" sz="2000" dirty="0"/>
              <a:t>Highway</a:t>
            </a:r>
          </a:p>
          <a:p>
            <a:pPr lvl="1"/>
            <a:r>
              <a:rPr lang="en-US" sz="2000" dirty="0"/>
              <a:t>Public Transportation and Rail</a:t>
            </a:r>
          </a:p>
          <a:p>
            <a:pPr lvl="1"/>
            <a:r>
              <a:rPr lang="en-US" sz="2000" dirty="0"/>
              <a:t>Bicycle/Pedestrian</a:t>
            </a:r>
          </a:p>
          <a:p>
            <a:r>
              <a:rPr lang="en-US" sz="2000" dirty="0"/>
              <a:t>Current and Future Conditions</a:t>
            </a:r>
          </a:p>
          <a:p>
            <a:pPr lvl="1"/>
            <a:r>
              <a:rPr lang="en-US" sz="2000" dirty="0"/>
              <a:t>Lanes</a:t>
            </a:r>
          </a:p>
          <a:p>
            <a:pPr lvl="1"/>
            <a:r>
              <a:rPr lang="en-US" sz="2000" dirty="0"/>
              <a:t>Right-of-Way (ROW)</a:t>
            </a:r>
          </a:p>
          <a:p>
            <a:pPr lvl="1"/>
            <a:r>
              <a:rPr lang="en-US" sz="2000" dirty="0"/>
              <a:t>Volume and Capacity</a:t>
            </a:r>
          </a:p>
          <a:p>
            <a:r>
              <a:rPr lang="en-US" sz="2000" dirty="0"/>
              <a:t>Recommendations</a:t>
            </a:r>
          </a:p>
          <a:p>
            <a:pPr lvl="1"/>
            <a:r>
              <a:rPr lang="en-US" sz="2000" dirty="0"/>
              <a:t>Existing</a:t>
            </a:r>
          </a:p>
          <a:p>
            <a:pPr lvl="1"/>
            <a:r>
              <a:rPr lang="en-US" sz="2000" dirty="0"/>
              <a:t>Proposed</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pic>
        <p:nvPicPr>
          <p:cNvPr id="20" name="Picture 19">
            <a:extLst>
              <a:ext uri="{FF2B5EF4-FFF2-40B4-BE49-F238E27FC236}">
                <a16:creationId xmlns:a16="http://schemas.microsoft.com/office/drawing/2014/main" id="{7BE0AF11-A73C-4BD3-A519-3810A577CA69}"/>
              </a:ext>
            </a:extLst>
          </p:cNvPr>
          <p:cNvPicPr>
            <a:picLocks noChangeAspect="1"/>
          </p:cNvPicPr>
          <p:nvPr/>
        </p:nvPicPr>
        <p:blipFill>
          <a:blip r:embed="rId3"/>
          <a:stretch>
            <a:fillRect/>
          </a:stretch>
        </p:blipFill>
        <p:spPr>
          <a:xfrm>
            <a:off x="4705017" y="1155142"/>
            <a:ext cx="3870960" cy="4290060"/>
          </a:xfrm>
          <a:prstGeom prst="rect">
            <a:avLst/>
          </a:prstGeom>
        </p:spPr>
      </p:pic>
      <p:sp>
        <p:nvSpPr>
          <p:cNvPr id="9" name="Text Placeholder 3">
            <a:extLst>
              <a:ext uri="{FF2B5EF4-FFF2-40B4-BE49-F238E27FC236}">
                <a16:creationId xmlns:a16="http://schemas.microsoft.com/office/drawing/2014/main" id="{30CAEA6B-708D-4E22-BD91-32886E276180}"/>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76044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are the Benefits of a CTP?</a:t>
            </a:r>
          </a:p>
        </p:txBody>
      </p:sp>
      <p:sp>
        <p:nvSpPr>
          <p:cNvPr id="3" name="Text Placeholder 2"/>
          <p:cNvSpPr>
            <a:spLocks noGrp="1"/>
          </p:cNvSpPr>
          <p:nvPr>
            <p:ph type="body" sz="quarter" idx="11"/>
          </p:nvPr>
        </p:nvSpPr>
        <p:spPr/>
        <p:txBody>
          <a:bodyPr/>
          <a:lstStyle/>
          <a:p>
            <a:pPr lvl="0" eaLnBrk="1" fontAlgn="auto" hangingPunct="1">
              <a:spcAft>
                <a:spcPts val="0"/>
              </a:spcAft>
              <a:buFont typeface="Arial"/>
              <a:buChar char="•"/>
            </a:pPr>
            <a:r>
              <a:rPr lang="en-US" altLang="en-US" sz="3000" dirty="0">
                <a:solidFill>
                  <a:prstClr val="black">
                    <a:lumMod val="75000"/>
                    <a:lumOff val="25000"/>
                  </a:prstClr>
                </a:solidFill>
                <a:latin typeface="Arial" panose="020B0604020202020204" pitchFamily="34" charset="0"/>
                <a:ea typeface="+mn-ea"/>
                <a:cs typeface="Arial" panose="020B0604020202020204" pitchFamily="34" charset="0"/>
              </a:rPr>
              <a:t>A transportation plan that is coordinated with the local growth plan</a:t>
            </a:r>
          </a:p>
          <a:p>
            <a:pPr lvl="0" eaLnBrk="1" fontAlgn="auto" hangingPunct="1">
              <a:spcAft>
                <a:spcPts val="0"/>
              </a:spcAft>
              <a:buFont typeface="Arial"/>
              <a:buChar char="•"/>
            </a:pPr>
            <a:r>
              <a:rPr lang="en-US" altLang="en-US" sz="3000" dirty="0">
                <a:solidFill>
                  <a:schemeClr val="tx1">
                    <a:lumMod val="75000"/>
                    <a:lumOff val="25000"/>
                  </a:schemeClr>
                </a:solidFill>
                <a:latin typeface="Arial" panose="020B0604020202020204" pitchFamily="34" charset="0"/>
                <a:ea typeface="+mn-ea"/>
                <a:cs typeface="Arial" panose="020B0604020202020204" pitchFamily="34" charset="0"/>
              </a:rPr>
              <a:t>Results guide the RPO to submit projects to NCDOT for project consideration.</a:t>
            </a:r>
          </a:p>
          <a:p>
            <a:pPr lvl="0" eaLnBrk="1" fontAlgn="auto" hangingPunct="1">
              <a:spcAft>
                <a:spcPts val="0"/>
              </a:spcAft>
              <a:buFont typeface="Arial"/>
              <a:buChar char="•"/>
            </a:pPr>
            <a:r>
              <a:rPr lang="en-US" altLang="en-US" sz="3000" dirty="0">
                <a:solidFill>
                  <a:prstClr val="black">
                    <a:lumMod val="75000"/>
                    <a:lumOff val="25000"/>
                  </a:prstClr>
                </a:solidFill>
                <a:latin typeface="Arial" panose="020B0604020202020204" pitchFamily="34" charset="0"/>
                <a:ea typeface="+mn-ea"/>
                <a:cs typeface="Arial" panose="020B0604020202020204" pitchFamily="34" charset="0"/>
              </a:rPr>
              <a:t>Common, long-range vision for facilities among local governments, RPO, and NCDOT</a:t>
            </a:r>
          </a:p>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57932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CTP Steering Committee</a:t>
            </a:r>
          </a:p>
        </p:txBody>
      </p:sp>
      <p:sp>
        <p:nvSpPr>
          <p:cNvPr id="3" name="Text Placeholder 2"/>
          <p:cNvSpPr>
            <a:spLocks noGrp="1"/>
          </p:cNvSpPr>
          <p:nvPr>
            <p:ph type="body" sz="quarter" idx="11"/>
          </p:nvPr>
        </p:nvSpPr>
        <p:spPr>
          <a:xfrm>
            <a:off x="457200" y="1397479"/>
            <a:ext cx="8229600" cy="5323995"/>
          </a:xfrm>
        </p:spPr>
        <p:txBody>
          <a:bodyPr/>
          <a:lstStyle/>
          <a:p>
            <a:r>
              <a:rPr lang="en-US" sz="2200" dirty="0"/>
              <a:t>Role</a:t>
            </a:r>
          </a:p>
          <a:p>
            <a:pPr lvl="1"/>
            <a:r>
              <a:rPr lang="en-US" sz="2200" dirty="0"/>
              <a:t>Represent stakeholders in the county</a:t>
            </a:r>
          </a:p>
          <a:p>
            <a:pPr lvl="1"/>
            <a:r>
              <a:rPr lang="en-US" sz="2200" dirty="0"/>
              <a:t>Coordinate with local councils and planning boards</a:t>
            </a:r>
          </a:p>
          <a:p>
            <a:pPr lvl="1"/>
            <a:r>
              <a:rPr lang="en-US" sz="2200" dirty="0"/>
              <a:t>Assist with public involvement</a:t>
            </a:r>
          </a:p>
          <a:p>
            <a:pPr lvl="1"/>
            <a:r>
              <a:rPr lang="en-US" sz="2200" dirty="0"/>
              <a:t>Review plan as it is developed</a:t>
            </a:r>
          </a:p>
          <a:p>
            <a:pPr lvl="1"/>
            <a:r>
              <a:rPr lang="en-US" sz="2200" dirty="0"/>
              <a:t>Assist with adoption and endorsement</a:t>
            </a:r>
          </a:p>
          <a:p>
            <a:r>
              <a:rPr lang="en-US" sz="2200" dirty="0"/>
              <a:t>Members</a:t>
            </a:r>
          </a:p>
          <a:p>
            <a:pPr lvl="1"/>
            <a:r>
              <a:rPr lang="en-US" sz="2200" dirty="0"/>
              <a:t>NCDOT – Transportation Planning Division and Division 10 </a:t>
            </a:r>
          </a:p>
          <a:p>
            <a:pPr lvl="1"/>
            <a:r>
              <a:rPr lang="en-US" sz="2200" dirty="0"/>
              <a:t>RPO – Rocky River RPO</a:t>
            </a:r>
          </a:p>
          <a:p>
            <a:pPr lvl="1"/>
            <a:r>
              <a:rPr lang="en-US" sz="2200" dirty="0"/>
              <a:t>Local Stakeholders – County, towns, business interests, multi-modal reps, environmental interests, Title VI, schools, elderly, etc.</a:t>
            </a:r>
          </a:p>
          <a:p>
            <a:pPr lvl="1"/>
            <a:r>
              <a:rPr lang="en-US" sz="2200" dirty="0"/>
              <a:t>The Public</a:t>
            </a:r>
          </a:p>
          <a:p>
            <a:endParaRPr lang="en-US"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sp>
        <p:nvSpPr>
          <p:cNvPr id="8" name="Text Placeholder 3">
            <a:extLst>
              <a:ext uri="{FF2B5EF4-FFF2-40B4-BE49-F238E27FC236}">
                <a16:creationId xmlns:a16="http://schemas.microsoft.com/office/drawing/2014/main" id="{7BD5B1D7-063E-472B-AF67-9E4BD75633D7}"/>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13324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89122" y="6400800"/>
            <a:ext cx="2057400" cy="138112"/>
          </a:xfrm>
        </p:spPr>
        <p:txBody>
          <a:bodyPr/>
          <a:lstStyle/>
          <a:p>
            <a:fld id="{11F27F3A-B3E9-41ED-AF8F-A365F10BB65F}" type="slidenum">
              <a:rPr lang="en-US" smtClean="0">
                <a:solidFill>
                  <a:srgbClr val="1F497D"/>
                </a:solidFill>
              </a:rPr>
              <a:pPr/>
              <a:t>9</a:t>
            </a:fld>
            <a:endParaRPr lang="en-US" dirty="0">
              <a:solidFill>
                <a:srgbClr val="1F497D"/>
              </a:solidFill>
            </a:endParaRPr>
          </a:p>
        </p:txBody>
      </p:sp>
      <p:grpSp>
        <p:nvGrpSpPr>
          <p:cNvPr id="25" name="Group 24"/>
          <p:cNvGrpSpPr/>
          <p:nvPr/>
        </p:nvGrpSpPr>
        <p:grpSpPr>
          <a:xfrm>
            <a:off x="658684" y="892482"/>
            <a:ext cx="7901783" cy="1774225"/>
            <a:chOff x="284179" y="860345"/>
            <a:chExt cx="8646642" cy="2184608"/>
          </a:xfrm>
        </p:grpSpPr>
        <p:sp>
          <p:nvSpPr>
            <p:cNvPr id="27" name="Down Arrow 26"/>
            <p:cNvSpPr/>
            <p:nvPr/>
          </p:nvSpPr>
          <p:spPr>
            <a:xfrm rot="16200000">
              <a:off x="1849871" y="1600045"/>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36" name="Down Arrow 35"/>
            <p:cNvSpPr/>
            <p:nvPr/>
          </p:nvSpPr>
          <p:spPr>
            <a:xfrm rot="16200000">
              <a:off x="7234583" y="1580316"/>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37" name="Down Arrow 36"/>
            <p:cNvSpPr/>
            <p:nvPr/>
          </p:nvSpPr>
          <p:spPr>
            <a:xfrm rot="16200000">
              <a:off x="5507106" y="1600986"/>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sp>
          <p:nvSpPr>
            <p:cNvPr id="38" name="Down Arrow 37"/>
            <p:cNvSpPr/>
            <p:nvPr/>
          </p:nvSpPr>
          <p:spPr>
            <a:xfrm rot="16200000">
              <a:off x="3693401" y="1600986"/>
              <a:ext cx="124090" cy="1675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prstClr val="white"/>
                </a:solidFill>
              </a:endParaRPr>
            </a:p>
          </p:txBody>
        </p:sp>
        <p:grpSp>
          <p:nvGrpSpPr>
            <p:cNvPr id="2" name="Group 1"/>
            <p:cNvGrpSpPr/>
            <p:nvPr/>
          </p:nvGrpSpPr>
          <p:grpSpPr>
            <a:xfrm>
              <a:off x="284179" y="869277"/>
              <a:ext cx="1493000" cy="2175676"/>
              <a:chOff x="335801" y="1680519"/>
              <a:chExt cx="1623308" cy="2175676"/>
            </a:xfrm>
          </p:grpSpPr>
          <p:grpSp>
            <p:nvGrpSpPr>
              <p:cNvPr id="7" name="Group 6"/>
              <p:cNvGrpSpPr/>
              <p:nvPr/>
            </p:nvGrpSpPr>
            <p:grpSpPr>
              <a:xfrm>
                <a:off x="462541" y="2015918"/>
                <a:ext cx="1366260" cy="1840277"/>
                <a:chOff x="1550167" y="1376834"/>
                <a:chExt cx="2492912" cy="3308101"/>
              </a:xfrm>
            </p:grpSpPr>
            <p:sp>
              <p:nvSpPr>
                <p:cNvPr id="8" name="Rectangle 7"/>
                <p:cNvSpPr/>
                <p:nvPr/>
              </p:nvSpPr>
              <p:spPr>
                <a:xfrm>
                  <a:off x="1670603" y="3254344"/>
                  <a:ext cx="2258550" cy="1430591"/>
                </a:xfrm>
                <a:prstGeom prst="rect">
                  <a:avLst/>
                </a:prstGeom>
              </p:spPr>
              <p:txBody>
                <a:bodyPr wrap="square">
                  <a:spAutoFit/>
                </a:bodyPr>
                <a:lstStyle/>
                <a:p>
                  <a:pPr algn="ctr"/>
                  <a:r>
                    <a:rPr lang="en-US" dirty="0">
                      <a:solidFill>
                        <a:prstClr val="black"/>
                      </a:solidFill>
                    </a:rPr>
                    <a:t>Develop Vision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167" y="1376834"/>
                  <a:ext cx="2492912" cy="1752137"/>
                </a:xfrm>
                <a:prstGeom prst="rect">
                  <a:avLst/>
                </a:prstGeom>
              </p:spPr>
            </p:pic>
          </p:grpSp>
          <p:sp>
            <p:nvSpPr>
              <p:cNvPr id="30" name="Rectangle 29"/>
              <p:cNvSpPr/>
              <p:nvPr/>
            </p:nvSpPr>
            <p:spPr>
              <a:xfrm>
                <a:off x="335801" y="1680519"/>
                <a:ext cx="1623308"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9" name="Group 8"/>
            <p:cNvGrpSpPr/>
            <p:nvPr/>
          </p:nvGrpSpPr>
          <p:grpSpPr>
            <a:xfrm>
              <a:off x="2067372" y="864653"/>
              <a:ext cx="1560208" cy="2180299"/>
              <a:chOff x="2151651" y="1675895"/>
              <a:chExt cx="1560208" cy="2180299"/>
            </a:xfrm>
          </p:grpSpPr>
          <p:grpSp>
            <p:nvGrpSpPr>
              <p:cNvPr id="12" name="Group 11"/>
              <p:cNvGrpSpPr/>
              <p:nvPr/>
            </p:nvGrpSpPr>
            <p:grpSpPr>
              <a:xfrm>
                <a:off x="2151651" y="2015917"/>
                <a:ext cx="1560208" cy="1840277"/>
                <a:chOff x="5239765" y="1305082"/>
                <a:chExt cx="2915020" cy="3418574"/>
              </a:xfrm>
            </p:grpSpPr>
            <p:sp>
              <p:nvSpPr>
                <p:cNvPr id="13" name="Rectangle 12"/>
                <p:cNvSpPr/>
                <p:nvPr/>
              </p:nvSpPr>
              <p:spPr>
                <a:xfrm>
                  <a:off x="5239765" y="3245292"/>
                  <a:ext cx="2915020" cy="1478364"/>
                </a:xfrm>
                <a:prstGeom prst="rect">
                  <a:avLst/>
                </a:prstGeom>
              </p:spPr>
              <p:txBody>
                <a:bodyPr wrap="square">
                  <a:spAutoFit/>
                </a:bodyPr>
                <a:lstStyle/>
                <a:p>
                  <a:pPr algn="ctr"/>
                  <a:r>
                    <a:rPr lang="en-US" dirty="0">
                      <a:solidFill>
                        <a:prstClr val="black"/>
                      </a:solidFill>
                    </a:rPr>
                    <a:t>System Assessment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433" y="1305082"/>
                  <a:ext cx="2513536" cy="1780097"/>
                </a:xfrm>
                <a:prstGeom prst="rect">
                  <a:avLst/>
                </a:prstGeom>
              </p:spPr>
            </p:pic>
          </p:grpSp>
          <p:sp>
            <p:nvSpPr>
              <p:cNvPr id="32" name="Rectangle 31"/>
              <p:cNvSpPr/>
              <p:nvPr/>
            </p:nvSpPr>
            <p:spPr>
              <a:xfrm>
                <a:off x="2176976" y="1675895"/>
                <a:ext cx="1534883"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11" name="Group 10"/>
            <p:cNvGrpSpPr/>
            <p:nvPr/>
          </p:nvGrpSpPr>
          <p:grpSpPr>
            <a:xfrm>
              <a:off x="3899379" y="869277"/>
              <a:ext cx="1565938" cy="2140649"/>
              <a:chOff x="3879302" y="1680519"/>
              <a:chExt cx="1565938" cy="2140649"/>
            </a:xfrm>
          </p:grpSpPr>
          <p:grpSp>
            <p:nvGrpSpPr>
              <p:cNvPr id="17" name="Group 16"/>
              <p:cNvGrpSpPr/>
              <p:nvPr/>
            </p:nvGrpSpPr>
            <p:grpSpPr>
              <a:xfrm>
                <a:off x="3944125" y="2015916"/>
                <a:ext cx="1443769" cy="1805252"/>
                <a:chOff x="303812" y="4186006"/>
                <a:chExt cx="2802802" cy="3527849"/>
              </a:xfrm>
            </p:grpSpPr>
            <p:sp>
              <p:nvSpPr>
                <p:cNvPr id="18" name="Rectangle 17"/>
                <p:cNvSpPr/>
                <p:nvPr/>
              </p:nvSpPr>
              <p:spPr>
                <a:xfrm>
                  <a:off x="303812" y="6158635"/>
                  <a:ext cx="2802802" cy="1555220"/>
                </a:xfrm>
                <a:prstGeom prst="rect">
                  <a:avLst/>
                </a:prstGeom>
              </p:spPr>
              <p:txBody>
                <a:bodyPr wrap="square">
                  <a:spAutoFit/>
                </a:bodyPr>
                <a:lstStyle/>
                <a:p>
                  <a:pPr algn="ctr"/>
                  <a:r>
                    <a:rPr lang="en-US" dirty="0">
                      <a:solidFill>
                        <a:prstClr val="black"/>
                      </a:solidFill>
                    </a:rPr>
                    <a:t>Analyze Alternatives</a:t>
                  </a:r>
                </a:p>
              </p:txBody>
            </p:sp>
            <p:grpSp>
              <p:nvGrpSpPr>
                <p:cNvPr id="19" name="Group 18"/>
                <p:cNvGrpSpPr/>
                <p:nvPr/>
              </p:nvGrpSpPr>
              <p:grpSpPr>
                <a:xfrm>
                  <a:off x="453686" y="4186006"/>
                  <a:ext cx="2503053" cy="1872640"/>
                  <a:chOff x="453686" y="4186006"/>
                  <a:chExt cx="2503053" cy="1872640"/>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686" y="4186006"/>
                    <a:ext cx="2503053" cy="187264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4" y="4474643"/>
                    <a:ext cx="1392289" cy="1218254"/>
                  </a:xfrm>
                  <a:prstGeom prst="rect">
                    <a:avLst/>
                  </a:prstGeom>
                </p:spPr>
              </p:pic>
            </p:grpSp>
          </p:grpSp>
          <p:sp>
            <p:nvSpPr>
              <p:cNvPr id="33" name="Rectangle 32"/>
              <p:cNvSpPr/>
              <p:nvPr/>
            </p:nvSpPr>
            <p:spPr>
              <a:xfrm>
                <a:off x="3879302" y="1680519"/>
                <a:ext cx="1565938"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16" name="Group 15"/>
            <p:cNvGrpSpPr/>
            <p:nvPr/>
          </p:nvGrpSpPr>
          <p:grpSpPr>
            <a:xfrm>
              <a:off x="5707422" y="869277"/>
              <a:ext cx="1450132" cy="2149627"/>
              <a:chOff x="5707422" y="869277"/>
              <a:chExt cx="1450132" cy="2149627"/>
            </a:xfrm>
          </p:grpSpPr>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8093" y="1076263"/>
                <a:ext cx="1209654" cy="1092871"/>
              </a:xfrm>
              <a:prstGeom prst="rect">
                <a:avLst/>
              </a:prstGeom>
            </p:spPr>
          </p:pic>
          <p:sp>
            <p:nvSpPr>
              <p:cNvPr id="24" name="Rectangle 23"/>
              <p:cNvSpPr/>
              <p:nvPr/>
            </p:nvSpPr>
            <p:spPr>
              <a:xfrm>
                <a:off x="5754144" y="2223075"/>
                <a:ext cx="1330314" cy="795829"/>
              </a:xfrm>
              <a:prstGeom prst="rect">
                <a:avLst/>
              </a:prstGeom>
            </p:spPr>
            <p:txBody>
              <a:bodyPr wrap="square">
                <a:spAutoFit/>
              </a:bodyPr>
              <a:lstStyle/>
              <a:p>
                <a:pPr algn="ctr"/>
                <a:r>
                  <a:rPr lang="en-US" dirty="0">
                    <a:solidFill>
                      <a:prstClr val="black"/>
                    </a:solidFill>
                  </a:rPr>
                  <a:t>Develop</a:t>
                </a:r>
              </a:p>
              <a:p>
                <a:pPr algn="ctr"/>
                <a:r>
                  <a:rPr lang="en-US">
                    <a:solidFill>
                      <a:prstClr val="black"/>
                    </a:solidFill>
                  </a:rPr>
                  <a:t>Draft Plan</a:t>
                </a:r>
                <a:endParaRPr lang="en-US" dirty="0">
                  <a:solidFill>
                    <a:prstClr val="black"/>
                  </a:solidFill>
                </a:endParaRPr>
              </a:p>
            </p:txBody>
          </p:sp>
          <p:sp>
            <p:nvSpPr>
              <p:cNvPr id="34" name="Rectangle 33"/>
              <p:cNvSpPr/>
              <p:nvPr/>
            </p:nvSpPr>
            <p:spPr>
              <a:xfrm>
                <a:off x="5707422" y="869277"/>
                <a:ext cx="1450132"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nvGrpSpPr>
            <p:cNvPr id="22" name="Group 21"/>
            <p:cNvGrpSpPr/>
            <p:nvPr/>
          </p:nvGrpSpPr>
          <p:grpSpPr>
            <a:xfrm>
              <a:off x="7443881" y="860345"/>
              <a:ext cx="1486940" cy="2153401"/>
              <a:chOff x="7443881" y="860345"/>
              <a:chExt cx="1486940" cy="2153401"/>
            </a:xfrm>
          </p:grpSpPr>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l="6988"/>
              <a:stretch/>
            </p:blipFill>
            <p:spPr>
              <a:xfrm>
                <a:off x="7563877" y="1070992"/>
                <a:ext cx="1222139" cy="1042492"/>
              </a:xfrm>
              <a:prstGeom prst="rect">
                <a:avLst/>
              </a:prstGeom>
            </p:spPr>
          </p:pic>
          <p:sp>
            <p:nvSpPr>
              <p:cNvPr id="29" name="Rectangle 28"/>
              <p:cNvSpPr/>
              <p:nvPr/>
            </p:nvSpPr>
            <p:spPr>
              <a:xfrm>
                <a:off x="7744294" y="2217917"/>
                <a:ext cx="886113" cy="795829"/>
              </a:xfrm>
              <a:prstGeom prst="rect">
                <a:avLst/>
              </a:prstGeom>
            </p:spPr>
            <p:txBody>
              <a:bodyPr wrap="square">
                <a:spAutoFit/>
              </a:bodyPr>
              <a:lstStyle/>
              <a:p>
                <a:pPr algn="ctr"/>
                <a:r>
                  <a:rPr lang="en-US" dirty="0">
                    <a:solidFill>
                      <a:prstClr val="black"/>
                    </a:solidFill>
                  </a:rPr>
                  <a:t>Adopt</a:t>
                </a:r>
              </a:p>
              <a:p>
                <a:pPr algn="ctr"/>
                <a:r>
                  <a:rPr lang="en-US" dirty="0">
                    <a:solidFill>
                      <a:prstClr val="black"/>
                    </a:solidFill>
                  </a:rPr>
                  <a:t>Plan</a:t>
                </a:r>
              </a:p>
            </p:txBody>
          </p:sp>
          <p:sp>
            <p:nvSpPr>
              <p:cNvPr id="35" name="Rectangle 34"/>
              <p:cNvSpPr/>
              <p:nvPr/>
            </p:nvSpPr>
            <p:spPr>
              <a:xfrm>
                <a:off x="7443881" y="860345"/>
                <a:ext cx="1486940" cy="209846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grpSp>
      </p:grpSp>
      <p:sp>
        <p:nvSpPr>
          <p:cNvPr id="55" name="Rectangle 54"/>
          <p:cNvSpPr/>
          <p:nvPr/>
        </p:nvSpPr>
        <p:spPr>
          <a:xfrm>
            <a:off x="461763" y="379010"/>
            <a:ext cx="8153399" cy="369332"/>
          </a:xfrm>
          <a:prstGeom prst="rect">
            <a:avLst/>
          </a:prstGeom>
        </p:spPr>
        <p:txBody>
          <a:bodyPr wrap="square">
            <a:spAutoFit/>
          </a:bodyPr>
          <a:lstStyle/>
          <a:p>
            <a:r>
              <a:rPr lang="en-US" dirty="0">
                <a:solidFill>
                  <a:srgbClr val="C00000"/>
                </a:solidFill>
              </a:rPr>
              <a:t>For All modes: Highway, Public Transportation, Bicycle &amp; Pedestrian, Rail &amp; Freight</a:t>
            </a:r>
          </a:p>
        </p:txBody>
      </p:sp>
      <p:grpSp>
        <p:nvGrpSpPr>
          <p:cNvPr id="40" name="Group 39"/>
          <p:cNvGrpSpPr/>
          <p:nvPr/>
        </p:nvGrpSpPr>
        <p:grpSpPr>
          <a:xfrm>
            <a:off x="1464005" y="3852754"/>
            <a:ext cx="6285238" cy="1704260"/>
            <a:chOff x="1464005" y="3733800"/>
            <a:chExt cx="6285238" cy="1704260"/>
          </a:xfrm>
        </p:grpSpPr>
        <p:sp>
          <p:nvSpPr>
            <p:cNvPr id="56" name="Rectangle 55"/>
            <p:cNvSpPr/>
            <p:nvPr/>
          </p:nvSpPr>
          <p:spPr>
            <a:xfrm>
              <a:off x="1464006"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57" name="Rectangle 56"/>
            <p:cNvSpPr/>
            <p:nvPr/>
          </p:nvSpPr>
          <p:spPr>
            <a:xfrm>
              <a:off x="3154964"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59" name="Rectangle 58"/>
            <p:cNvSpPr/>
            <p:nvPr/>
          </p:nvSpPr>
          <p:spPr>
            <a:xfrm>
              <a:off x="4806191"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60" name="Rectangle 59"/>
            <p:cNvSpPr/>
            <p:nvPr/>
          </p:nvSpPr>
          <p:spPr>
            <a:xfrm>
              <a:off x="6384856" y="3733800"/>
              <a:ext cx="1364387" cy="1704260"/>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prstClr val="white"/>
                </a:solidFill>
              </a:endParaRPr>
            </a:p>
          </p:txBody>
        </p:sp>
        <p:sp>
          <p:nvSpPr>
            <p:cNvPr id="61" name="Rectangle 60"/>
            <p:cNvSpPr/>
            <p:nvPr/>
          </p:nvSpPr>
          <p:spPr>
            <a:xfrm>
              <a:off x="1464005" y="4829145"/>
              <a:ext cx="1364387" cy="553998"/>
            </a:xfrm>
            <a:prstGeom prst="rect">
              <a:avLst/>
            </a:prstGeom>
          </p:spPr>
          <p:txBody>
            <a:bodyPr wrap="square">
              <a:spAutoFit/>
            </a:bodyPr>
            <a:lstStyle/>
            <a:p>
              <a:pPr algn="ctr"/>
              <a:r>
                <a:rPr lang="en-US" sz="1600" dirty="0">
                  <a:solidFill>
                    <a:prstClr val="black"/>
                  </a:solidFill>
                </a:rPr>
                <a:t>Community </a:t>
              </a:r>
              <a:r>
                <a:rPr lang="en-US" sz="1400" dirty="0">
                  <a:solidFill>
                    <a:prstClr val="black"/>
                  </a:solidFill>
                </a:rPr>
                <a:t>Understanding</a:t>
              </a:r>
            </a:p>
          </p:txBody>
        </p:sp>
        <p:sp>
          <p:nvSpPr>
            <p:cNvPr id="62" name="Rectangle 61"/>
            <p:cNvSpPr/>
            <p:nvPr/>
          </p:nvSpPr>
          <p:spPr>
            <a:xfrm>
              <a:off x="3174075" y="4601289"/>
              <a:ext cx="1364387" cy="830997"/>
            </a:xfrm>
            <a:prstGeom prst="rect">
              <a:avLst/>
            </a:prstGeom>
          </p:spPr>
          <p:txBody>
            <a:bodyPr wrap="square">
              <a:spAutoFit/>
            </a:bodyPr>
            <a:lstStyle/>
            <a:p>
              <a:pPr algn="ctr"/>
              <a:r>
                <a:rPr lang="en-US" sz="1600" dirty="0">
                  <a:solidFill>
                    <a:prstClr val="black"/>
                  </a:solidFill>
                </a:rPr>
                <a:t>Latest Planning Assumptions</a:t>
              </a:r>
            </a:p>
          </p:txBody>
        </p:sp>
        <p:sp>
          <p:nvSpPr>
            <p:cNvPr id="64" name="Rectangle 63"/>
            <p:cNvSpPr/>
            <p:nvPr/>
          </p:nvSpPr>
          <p:spPr>
            <a:xfrm>
              <a:off x="4982022" y="4794961"/>
              <a:ext cx="1040382" cy="584775"/>
            </a:xfrm>
            <a:prstGeom prst="rect">
              <a:avLst/>
            </a:prstGeom>
          </p:spPr>
          <p:txBody>
            <a:bodyPr wrap="square">
              <a:spAutoFit/>
            </a:bodyPr>
            <a:lstStyle/>
            <a:p>
              <a:pPr algn="ctr"/>
              <a:r>
                <a:rPr lang="en-US" sz="1600" dirty="0">
                  <a:solidFill>
                    <a:prstClr val="black"/>
                  </a:solidFill>
                </a:rPr>
                <a:t>Validate</a:t>
              </a:r>
            </a:p>
            <a:p>
              <a:pPr algn="ctr"/>
              <a:r>
                <a:rPr lang="en-US" sz="1600" dirty="0">
                  <a:solidFill>
                    <a:prstClr val="black"/>
                  </a:solidFill>
                </a:rPr>
                <a:t>Vision</a:t>
              </a:r>
            </a:p>
          </p:txBody>
        </p:sp>
        <p:sp>
          <p:nvSpPr>
            <p:cNvPr id="65" name="Rectangle 64"/>
            <p:cNvSpPr/>
            <p:nvPr/>
          </p:nvSpPr>
          <p:spPr>
            <a:xfrm>
              <a:off x="6384855" y="4794960"/>
              <a:ext cx="1364387" cy="584775"/>
            </a:xfrm>
            <a:prstGeom prst="rect">
              <a:avLst/>
            </a:prstGeom>
          </p:spPr>
          <p:txBody>
            <a:bodyPr wrap="square">
              <a:spAutoFit/>
            </a:bodyPr>
            <a:lstStyle/>
            <a:p>
              <a:pPr algn="ctr"/>
              <a:r>
                <a:rPr lang="en-US" sz="1600" dirty="0">
                  <a:solidFill>
                    <a:prstClr val="black"/>
                  </a:solidFill>
                </a:rPr>
                <a:t>Public Involvement</a:t>
              </a: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103" y="3857533"/>
              <a:ext cx="1148339" cy="791603"/>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4074" y="3877506"/>
              <a:ext cx="1075926" cy="975507"/>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2810" y="3812637"/>
              <a:ext cx="988694" cy="823912"/>
            </a:xfrm>
            <a:prstGeom prst="rect">
              <a:avLst/>
            </a:prstGeom>
          </p:spPr>
        </p:pic>
      </p:grpSp>
      <p:sp>
        <p:nvSpPr>
          <p:cNvPr id="28" name="Right Brace 27"/>
          <p:cNvSpPr/>
          <p:nvPr/>
        </p:nvSpPr>
        <p:spPr>
          <a:xfrm rot="5400000">
            <a:off x="4382032" y="-950919"/>
            <a:ext cx="484316" cy="78725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Down Arrow 38"/>
          <p:cNvSpPr/>
          <p:nvPr/>
        </p:nvSpPr>
        <p:spPr>
          <a:xfrm>
            <a:off x="1959624" y="3140529"/>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wn Arrow 69"/>
          <p:cNvSpPr/>
          <p:nvPr/>
        </p:nvSpPr>
        <p:spPr>
          <a:xfrm>
            <a:off x="3605758" y="3124200"/>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wn Arrow 71"/>
          <p:cNvSpPr/>
          <p:nvPr/>
        </p:nvSpPr>
        <p:spPr>
          <a:xfrm>
            <a:off x="5290609" y="3140529"/>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wn Arrow 73"/>
          <p:cNvSpPr/>
          <p:nvPr/>
        </p:nvSpPr>
        <p:spPr>
          <a:xfrm>
            <a:off x="6854385" y="3140529"/>
            <a:ext cx="425325" cy="533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76490" y="3976487"/>
            <a:ext cx="991592" cy="991592"/>
          </a:xfrm>
          <a:prstGeom prst="rect">
            <a:avLst/>
          </a:prstGeom>
        </p:spPr>
      </p:pic>
    </p:spTree>
    <p:extLst>
      <p:ext uri="{BB962C8B-B14F-4D97-AF65-F5344CB8AC3E}">
        <p14:creationId xmlns:p14="http://schemas.microsoft.com/office/powerpoint/2010/main" val="877135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ef604a7-ebc4-47af-96e9-7f1ad444f50a"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Resources</Document_x0020_Category>
    <DocumentSetDescription xmlns="http://schemas.microsoft.com/sharepoint/v3">This plan is a joint effort between Stanly County, the Rocky River Rural Planning Organization (RRRPO) and NCDOT. This plan will provide an update to the existing Stanly County 2003 Thoroughfare Plan.   The new Comprehensive Transportation Plan area consists of the entire county area boundary, but will exclude the Albemarle, Badin, New London, Locust, and Red Cross communities.  The CTP was adopted by Norwood August 1, 2011; Oakboro July 5, 2011; Stanfield June 30, 2011; Richfield July 25, 2011; Misenheimer July 11, 2011; Stanly County August 15, 2011; and endorsed by the RRRPO November 17, 2011.  The plan was adopted by the Board of Transportation on January 5th, 2012.
This CTP is currently going through an update process that will cover the entire county of Stanly.
</DocumentSetDescription>
    <Document_x0020_Status xmlns="82e4dbae-68f1-44b9-a9de-1019b054425c">Draft</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Stanly</Value>
    </County>
  </documentManagement>
</p:properties>
</file>

<file path=customXml/itemProps1.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2.xml><?xml version="1.0" encoding="utf-8"?>
<ds:datastoreItem xmlns:ds="http://schemas.openxmlformats.org/officeDocument/2006/customXml" ds:itemID="{C328FEEB-7074-46BF-B01D-3E624EB1CBB3}"/>
</file>

<file path=customXml/itemProps3.xml><?xml version="1.0" encoding="utf-8"?>
<ds:datastoreItem xmlns:ds="http://schemas.openxmlformats.org/officeDocument/2006/customXml" ds:itemID="{1D49F5DA-E782-4415-A968-A4B79DBB63FB}"/>
</file>

<file path=customXml/itemProps4.xml><?xml version="1.0" encoding="utf-8"?>
<ds:datastoreItem xmlns:ds="http://schemas.openxmlformats.org/officeDocument/2006/customXml" ds:itemID="{482A1F1D-8B77-4F66-BC71-00D7F84E3962}"/>
</file>

<file path=customXml/itemProps5.xml><?xml version="1.0" encoding="utf-8"?>
<ds:datastoreItem xmlns:ds="http://schemas.openxmlformats.org/officeDocument/2006/customXml" ds:itemID="{69DC4630-270D-46C0-A49F-98B7CB7315F5}">
  <ds:schemaRefs>
    <ds:schemaRef ds:uri="725b9b1f-91c5-4804-815f-3b5f0ffb0426"/>
    <ds:schemaRef ds:uri="bb67b8f7-63b1-4dd1-bd7f-43855ae83e4d"/>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BB67B8F7-63B1-4DD1-BD7F-43855AE83E4D"/>
    <ds:schemaRef ds:uri="http://schemas.microsoft.com/office/2006/documentManagement/types"/>
    <ds:schemaRef ds:uri="084f7c45-40c1-4552-b9db-b0297b44ff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CTP Overview_MitchellCounty_8_1_2018</Template>
  <TotalTime>806</TotalTime>
  <Words>602</Words>
  <Application>Microsoft Office PowerPoint</Application>
  <PresentationFormat>On-screen Show (4:3)</PresentationFormat>
  <Paragraphs>125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Times New Roman</vt:lpstr>
      <vt:lpstr>Office Theme</vt:lpstr>
      <vt:lpstr>Stanly County Comprehensive Transportation Plan (CTP) Overview</vt:lpstr>
      <vt:lpstr>What is a CTP?</vt:lpstr>
      <vt:lpstr>Where does the CTP fit into the “Big Picture”?</vt:lpstr>
      <vt:lpstr>Why is a CTP Needed?</vt:lpstr>
      <vt:lpstr>Stanly County</vt:lpstr>
      <vt:lpstr>What is in a CTP?</vt:lpstr>
      <vt:lpstr>What are the Benefits of a CTP?</vt:lpstr>
      <vt:lpstr>CTP Steering Committee</vt:lpstr>
      <vt:lpstr>PowerPoint Presentation</vt:lpstr>
      <vt:lpstr>Plan Documentation</vt:lpstr>
      <vt:lpstr>Public Involvement</vt:lpstr>
      <vt:lpstr>Identification of Studied Roads</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Stanly County Comprehensive Transportation Plan 1-30-24</dc:title>
  <dc:creator>Pamela R. Cook</dc:creator>
  <cp:keywords>PowerPoint, template, 4x3, official, presentation</cp:keywords>
  <dc:description/>
  <cp:lastModifiedBy>Animashaun, Temilope M</cp:lastModifiedBy>
  <cp:revision>68</cp:revision>
  <dcterms:created xsi:type="dcterms:W3CDTF">2018-07-31T11:54:17Z</dcterms:created>
  <dcterms:modified xsi:type="dcterms:W3CDTF">2024-01-26T14:20:05Z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447600</vt:r8>
  </property>
  <property fmtid="{D5CDD505-2E9C-101B-9397-08002B2CF9AE}" pid="7" name="_docset_NoMedatataSyncRequired">
    <vt:lpwstr>False</vt:lpwstr>
  </property>
</Properties>
</file>